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5" r:id="rId4"/>
    <p:sldId id="266" r:id="rId5"/>
    <p:sldId id="271" r:id="rId6"/>
    <p:sldId id="272" r:id="rId7"/>
    <p:sldId id="273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10AA1C-DBB0-4918-BC79-58A48510B46E}" type="datetimeFigureOut">
              <a:rPr lang="en-GB" smtClean="0"/>
              <a:t>09/10/2024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BF62A-5528-4F5E-BA5D-F7E504AA69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69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The list of resources is not exhaustive, also the resources can vary between a digital mind map and a paper-based version. </a:t>
            </a:r>
            <a:endParaRPr lang="en-GB" sz="1200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BF62A-5528-4F5E-BA5D-F7E504AA694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642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The list of resources is not exhaustive, also the resources can vary between a digital mind map and a paper-based version. </a:t>
            </a:r>
            <a:endParaRPr lang="en-GB" sz="1200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BF62A-5528-4F5E-BA5D-F7E504AA694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026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168C0-1143-070D-19B8-FBFF7F9D84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53E49E-2D90-C333-F783-B833D5508A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9DF2-7CCC-D1F8-84B6-578D55BCC1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6F6944-40A6-4EBF-BBBA-8FF1C61C7E06}" type="datetimeFigureOut">
              <a:rPr lang="en-GB" smtClean="0"/>
              <a:t>09/10/2024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8A41A-C230-3806-5534-4D747C12E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5B229-FD8A-A3CD-3D66-10C88F6AA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8B9D67-B60C-4250-A649-9472F1300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20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98937-DE90-F526-9747-795423D1D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340209-B8E1-0338-BEB2-ADB64A0F50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D74E73-D41B-518C-84E9-7D87636BF7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6F6944-40A6-4EBF-BBBA-8FF1C61C7E06}" type="datetimeFigureOut">
              <a:rPr lang="en-GB" smtClean="0"/>
              <a:t>09/10/2024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F37005-BDC1-B9E4-495E-9E0DC1F95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8C6ACB-D4BC-0D19-4E3E-1856AED66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8B9D67-B60C-4250-A649-9472F1300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927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7CC156-CD3E-2D11-0062-AAD02DEF3E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C4FF36-0E06-D3EE-513C-E0CE607C75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7A908F-25E4-E570-F033-34CBB66934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6F6944-40A6-4EBF-BBBA-8FF1C61C7E06}" type="datetimeFigureOut">
              <a:rPr lang="en-GB" smtClean="0"/>
              <a:t>09/10/2024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6AF0F-F06E-AD35-63E5-88E16171F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8A4BA-3684-5082-9380-38F9B78DB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8B9D67-B60C-4250-A649-9472F1300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014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67616-ED0C-13AE-F77C-29BC19E90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CBDCF-EEFF-758F-1A79-209D17360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10E579-0F80-ED19-5DFD-CF8F944189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6F6944-40A6-4EBF-BBBA-8FF1C61C7E06}" type="datetimeFigureOut">
              <a:rPr lang="en-GB" smtClean="0"/>
              <a:t>09/10/2024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1E89D9-CA33-ED61-2BC5-601E36938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CD2F0-E11D-8514-03A4-3C7BCDE86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8B9D67-B60C-4250-A649-9472F1300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30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F86BB-EB25-91EC-9D9E-6EAF7870F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495A56-C197-5034-007B-09F2B30FAA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8C61D-F3EA-0E47-9B4B-C940FFBAD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6F6944-40A6-4EBF-BBBA-8FF1C61C7E06}" type="datetimeFigureOut">
              <a:rPr lang="en-GB" smtClean="0"/>
              <a:t>09/10/2024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0905B-E03F-D395-F03C-CB9193C93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2B675-59FB-52E4-8F4C-DC87207CF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8B9D67-B60C-4250-A649-9472F1300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300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B7B02-D932-9A21-FE95-1B5983985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79D15-86B0-6871-915F-6C59D2FDD4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237A8D-E297-CCF0-A2C9-0A4C804BA2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D6743E-5C76-B06A-C5FF-B51910038F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6F6944-40A6-4EBF-BBBA-8FF1C61C7E06}" type="datetimeFigureOut">
              <a:rPr lang="en-GB" smtClean="0"/>
              <a:t>09/10/2024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60F02D-5914-8B9C-2A45-663F3D29F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F0F534-A7A7-41DB-FEAD-17F17C116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8B9D67-B60C-4250-A649-9472F1300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352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D8AF7-D454-1B8F-F666-1968F995C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2AB4DA-F2E5-1D14-2091-60C0FD1059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7B5DD2-A9D2-D4DB-C3F8-60C69336DE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70AE56-5EED-A94F-4DA4-9B8F6B59E8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DB7180-108A-D6A8-1357-A40FB90EB3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905F3E-6A9E-8BE0-21B5-89C2B99233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6F6944-40A6-4EBF-BBBA-8FF1C61C7E06}" type="datetimeFigureOut">
              <a:rPr lang="en-GB" smtClean="0"/>
              <a:t>09/10/2024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73D02C-D039-3BB7-032C-7098C90A3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114D8B-07A9-5443-9853-E68C3810B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8B9D67-B60C-4250-A649-9472F1300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0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A7650-86CD-D5F7-EEDD-19E45709D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C03BF0-1F64-5D02-3EDB-2546B27475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6F6944-40A6-4EBF-BBBA-8FF1C61C7E06}" type="datetimeFigureOut">
              <a:rPr lang="en-GB" smtClean="0"/>
              <a:t>09/10/2024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1E4633-2EC7-FE43-781C-50E4AA5C0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240BE-6AAD-96A1-6554-ED6E6A7AD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8B9D67-B60C-4250-A649-9472F1300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93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4DF96B-2AF4-10B2-87FB-B9909D4128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6F6944-40A6-4EBF-BBBA-8FF1C61C7E06}" type="datetimeFigureOut">
              <a:rPr lang="en-GB" smtClean="0"/>
              <a:t>09/10/2024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CD2776-2795-9C49-49C9-02CAF9D57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B85683-081A-493E-C0AD-E8A5A2979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8B9D67-B60C-4250-A649-9472F1300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421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70EC5-0898-0F8B-4989-76A6D1E7A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F7238-BCFE-89BC-192E-2AAE480AAF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4B6BAA-BBD3-70B1-B05C-879B78389A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8E9099-9B6C-4B32-46B6-FB2FA8D26D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6F6944-40A6-4EBF-BBBA-8FF1C61C7E06}" type="datetimeFigureOut">
              <a:rPr lang="en-GB" smtClean="0"/>
              <a:t>09/10/2024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D91546-4C68-79FD-0DE0-40B304224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328806-F369-050B-B29E-E6B363279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8B9D67-B60C-4250-A649-9472F1300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16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CFBD5-CA84-8C33-CD6F-25D4F8BC3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B5118F-1481-2C94-A7B4-C226419DC7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0820A4-5BA7-B706-F4C5-DE4FD5B6C6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F3C909-A774-3657-0C83-3897DA60E4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6F6944-40A6-4EBF-BBBA-8FF1C61C7E06}" type="datetimeFigureOut">
              <a:rPr lang="en-GB" smtClean="0"/>
              <a:t>09/10/2024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BFB2D4-545B-E19B-F16D-23C788648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D490E0-7BA0-5191-F3DC-50C29D4B3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8B9D67-B60C-4250-A649-9472F13003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460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CFD5E87-AFCA-91D9-F955-53A9F9E53D46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0000"/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344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BD4CC77-4ED3-3BC6-9F15-8C3E3D5D68AD}"/>
              </a:ext>
            </a:extLst>
          </p:cNvPr>
          <p:cNvSpPr/>
          <p:nvPr/>
        </p:nvSpPr>
        <p:spPr>
          <a:xfrm>
            <a:off x="965791" y="1431298"/>
            <a:ext cx="10260418" cy="1860698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ADLaM Display" panose="020F0502020204030204" pitchFamily="2" charset="0"/>
              </a:rPr>
              <a:t>Lesson 12:</a:t>
            </a:r>
          </a:p>
          <a:p>
            <a:pPr algn="ctr"/>
            <a:r>
              <a:rPr lang="en-GB" sz="4800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ADLaM Display" panose="020F0502020204030204" pitchFamily="2" charset="0"/>
              </a:rPr>
              <a:t>Narrative and Story development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D84D77D-9C1C-2E8F-D1E4-D54880816644}"/>
              </a:ext>
            </a:extLst>
          </p:cNvPr>
          <p:cNvSpPr/>
          <p:nvPr/>
        </p:nvSpPr>
        <p:spPr>
          <a:xfrm>
            <a:off x="965791" y="3614064"/>
            <a:ext cx="10260418" cy="521883"/>
          </a:xfrm>
          <a:prstGeom prst="rect">
            <a:avLst/>
          </a:prstGeom>
          <a:solidFill>
            <a:srgbClr val="002060"/>
          </a:solidFill>
          <a:ln w="28575"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ADLaM Display" panose="02010000000000000000" pitchFamily="2" charset="0"/>
              </a:rPr>
              <a:t>R093: Creative iMedia in the media industry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96F490-E273-3F90-3818-271B4E8D4E5E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B64D0521-D00A-943B-B441-AF287D5D49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A0DAC53-E6A5-D3F2-4003-7F3E27E89FD6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BE5201-584C-30D8-7CBB-0C67739BEB14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2" name="Picture 2" descr="Facebook Logos PNG images free download">
            <a:extLst>
              <a:ext uri="{FF2B5EF4-FFF2-40B4-BE49-F238E27FC236}">
                <a16:creationId xmlns:a16="http://schemas.microsoft.com/office/drawing/2014/main" id="{0260517E-1FF8-4CB3-744C-DB0EC833D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495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E24CE31-1AD5-92A4-DBF3-C91D1E9C5B02}"/>
              </a:ext>
            </a:extLst>
          </p:cNvPr>
          <p:cNvSpPr/>
          <p:nvPr/>
        </p:nvSpPr>
        <p:spPr>
          <a:xfrm>
            <a:off x="967563" y="637953"/>
            <a:ext cx="10334846" cy="5699052"/>
          </a:xfrm>
          <a:prstGeom prst="rect">
            <a:avLst/>
          </a:prstGeom>
          <a:solidFill>
            <a:schemeClr val="bg1">
              <a:alpha val="94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7D8242-95AB-53DE-6C8F-4BA041998553}"/>
              </a:ext>
            </a:extLst>
          </p:cNvPr>
          <p:cNvSpPr txBox="1"/>
          <p:nvPr/>
        </p:nvSpPr>
        <p:spPr>
          <a:xfrm>
            <a:off x="1137683" y="1010095"/>
            <a:ext cx="96012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Segoe UI Variable Text" pitchFamily="2" charset="0"/>
              </a:rPr>
              <a:t>Learning objective(s):</a:t>
            </a:r>
          </a:p>
          <a:p>
            <a:endParaRPr lang="en-GB" sz="1400" b="1" dirty="0">
              <a:latin typeface="Segoe UI Variable Tex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Segoe UI Variable Text" pitchFamily="2" charset="0"/>
              </a:rPr>
              <a:t> </a:t>
            </a:r>
            <a:r>
              <a:rPr lang="en-GB" sz="1600" b="1" dirty="0">
                <a:latin typeface="Segoe UI Variable Text" pitchFamily="2" charset="0"/>
              </a:rPr>
              <a:t>Documents used to design and plan media product.</a:t>
            </a:r>
            <a:endParaRPr lang="en-GB" b="1" dirty="0">
              <a:latin typeface="Segoe UI Variable Text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37DAFE-2916-6A54-8335-10401FC2FD7A}"/>
              </a:ext>
            </a:extLst>
          </p:cNvPr>
          <p:cNvSpPr txBox="1"/>
          <p:nvPr/>
        </p:nvSpPr>
        <p:spPr>
          <a:xfrm>
            <a:off x="1137683" y="3140151"/>
            <a:ext cx="96012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Segoe UI Variable Text" pitchFamily="2" charset="0"/>
              </a:rPr>
              <a:t>Lesson components:</a:t>
            </a:r>
          </a:p>
          <a:p>
            <a:endParaRPr lang="en-GB" sz="1400" b="1" dirty="0">
              <a:latin typeface="Segoe UI Variable Text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Segoe UI Variable Text" pitchFamily="2" charset="0"/>
              </a:rPr>
              <a:t>To identify the purpose of a storyboard and a script.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Segoe UI Variable Text" pitchFamily="2" charset="0"/>
              </a:rPr>
              <a:t>To identify the components of a storyboard and a script.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Segoe UI Variable Text" pitchFamily="2" charset="0"/>
              </a:rPr>
              <a:t>To improve the effectiveness of a storyboard and a script.</a:t>
            </a:r>
          </a:p>
        </p:txBody>
      </p:sp>
    </p:spTree>
    <p:extLst>
      <p:ext uri="{BB962C8B-B14F-4D97-AF65-F5344CB8AC3E}">
        <p14:creationId xmlns:p14="http://schemas.microsoft.com/office/powerpoint/2010/main" val="1722848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02686DC-0522-EC41-53DE-638003C74248}"/>
              </a:ext>
            </a:extLst>
          </p:cNvPr>
          <p:cNvSpPr/>
          <p:nvPr/>
        </p:nvSpPr>
        <p:spPr>
          <a:xfrm>
            <a:off x="928577" y="579474"/>
            <a:ext cx="10334846" cy="5699052"/>
          </a:xfrm>
          <a:prstGeom prst="rect">
            <a:avLst/>
          </a:prstGeom>
          <a:solidFill>
            <a:schemeClr val="bg1">
              <a:alpha val="94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B8AF14-B622-4C77-6981-DAE95A2BAC40}"/>
              </a:ext>
            </a:extLst>
          </p:cNvPr>
          <p:cNvSpPr txBox="1"/>
          <p:nvPr/>
        </p:nvSpPr>
        <p:spPr>
          <a:xfrm>
            <a:off x="6170429" y="1736942"/>
            <a:ext cx="4905152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Example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F3DB21-E093-648D-512D-2BF60F335A5C}"/>
              </a:ext>
            </a:extLst>
          </p:cNvPr>
          <p:cNvSpPr txBox="1"/>
          <p:nvPr/>
        </p:nvSpPr>
        <p:spPr>
          <a:xfrm>
            <a:off x="1190848" y="96585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Storyboard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65001D-579C-8D35-7AC0-D316531DB507}"/>
              </a:ext>
            </a:extLst>
          </p:cNvPr>
          <p:cNvSpPr/>
          <p:nvPr/>
        </p:nvSpPr>
        <p:spPr>
          <a:xfrm>
            <a:off x="1190848" y="1742465"/>
            <a:ext cx="4905152" cy="11079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Key terms:</a:t>
            </a:r>
          </a:p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A </a:t>
            </a:r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storyboard</a:t>
            </a: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 is a visual planning tool used in media production to sequence scenes or events, providing a clear visualisation of how a story will unfold.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B5729F-C41B-FB4B-7C25-D3C243B64AB9}"/>
              </a:ext>
            </a:extLst>
          </p:cNvPr>
          <p:cNvSpPr/>
          <p:nvPr/>
        </p:nvSpPr>
        <p:spPr>
          <a:xfrm>
            <a:off x="1190848" y="2980668"/>
            <a:ext cx="4905152" cy="136450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Purpose of a storyboard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Helps to outline the sequence of events, actions, and scenes.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Defines camera angles, movements, and timing for filmmakers or animators.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F5F2F1-2853-4F4F-281D-1CEBC8C9A40A}"/>
              </a:ext>
            </a:extLst>
          </p:cNvPr>
          <p:cNvSpPr/>
          <p:nvPr/>
        </p:nvSpPr>
        <p:spPr>
          <a:xfrm>
            <a:off x="1190848" y="4475447"/>
            <a:ext cx="1871329" cy="15957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Hardware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Paper and Pens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Tablets and Styluses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Computers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9327A0-3146-9419-CB2A-335D40BC5C66}"/>
              </a:ext>
            </a:extLst>
          </p:cNvPr>
          <p:cNvSpPr/>
          <p:nvPr/>
        </p:nvSpPr>
        <p:spPr>
          <a:xfrm>
            <a:off x="3161415" y="4475446"/>
            <a:ext cx="2934585" cy="15957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Adobe Photoshop/Illustrator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Storyboard Pro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PowerPoint/Google Slides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Canva</a:t>
            </a:r>
          </a:p>
        </p:txBody>
      </p:sp>
      <p:pic>
        <p:nvPicPr>
          <p:cNvPr id="8" name="Picture 7" descr="Ticci-Toby Storyboard#2 by Tsnophaljakarax on DeviantArt">
            <a:extLst>
              <a:ext uri="{FF2B5EF4-FFF2-40B4-BE49-F238E27FC236}">
                <a16:creationId xmlns:a16="http://schemas.microsoft.com/office/drawing/2014/main" id="{9F8AF2CC-B914-F9EB-429E-DCD638015F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429" y="2200248"/>
            <a:ext cx="4905152" cy="3570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532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7D378-4AB8-D9FF-4FE9-27A5EE5BA8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B08F7F-9C6E-2FE2-606B-FE4B295139D0}"/>
              </a:ext>
            </a:extLst>
          </p:cNvPr>
          <p:cNvSpPr/>
          <p:nvPr/>
        </p:nvSpPr>
        <p:spPr>
          <a:xfrm>
            <a:off x="967563" y="637953"/>
            <a:ext cx="10334846" cy="5699052"/>
          </a:xfrm>
          <a:prstGeom prst="rect">
            <a:avLst/>
          </a:prstGeom>
          <a:solidFill>
            <a:schemeClr val="bg1">
              <a:alpha val="94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Segoe UI Variable Text" pitchFamily="2" charset="0"/>
                <a:cs typeface="Segoe UI" panose="020B0502040204020203" pitchFamily="34" charset="0"/>
              </a:rPr>
              <a:t>Cut 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Segoe UI Variable Text" pitchFamily="2" charset="0"/>
                <a:cs typeface="Segoe UI" panose="020B0502040204020203" pitchFamily="34" charset="0"/>
              </a:rPr>
              <a:t>Flipbook animation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0D8CCA-F23F-BC91-4A5D-306E268B9DC9}"/>
              </a:ext>
            </a:extLst>
          </p:cNvPr>
          <p:cNvSpPr txBox="1"/>
          <p:nvPr/>
        </p:nvSpPr>
        <p:spPr>
          <a:xfrm>
            <a:off x="1190848" y="96585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Components of a Storyboard</a:t>
            </a:r>
          </a:p>
        </p:txBody>
      </p:sp>
      <p:pic>
        <p:nvPicPr>
          <p:cNvPr id="3" name="Picture 2" descr="Ticci-Toby Storyboard#2 by Tsnophaljakarax on DeviantArt">
            <a:extLst>
              <a:ext uri="{FF2B5EF4-FFF2-40B4-BE49-F238E27FC236}">
                <a16:creationId xmlns:a16="http://schemas.microsoft.com/office/drawing/2014/main" id="{F54F82B0-DC85-14E3-8AA9-05BF44A906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" r="1445" b="1867"/>
          <a:stretch/>
        </p:blipFill>
        <p:spPr bwMode="auto">
          <a:xfrm>
            <a:off x="3694813" y="1695926"/>
            <a:ext cx="4805915" cy="35037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D1C960-F2B7-613C-AC9D-F049761E8488}"/>
              </a:ext>
            </a:extLst>
          </p:cNvPr>
          <p:cNvSpPr txBox="1"/>
          <p:nvPr/>
        </p:nvSpPr>
        <p:spPr>
          <a:xfrm>
            <a:off x="1190848" y="1611595"/>
            <a:ext cx="2296631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Frames/Scenes</a:t>
            </a:r>
          </a:p>
          <a:p>
            <a:r>
              <a:rPr lang="en-GB" sz="1600" dirty="0">
                <a:latin typeface="Segoe UI Variable Text" pitchFamily="2" charset="0"/>
              </a:rPr>
              <a:t>Each frame represents a shot or scene, showing a specific moment of action denoted by a </a:t>
            </a:r>
            <a:r>
              <a:rPr lang="en-GB" sz="1600" b="1" dirty="0">
                <a:latin typeface="Segoe UI Variable Text" pitchFamily="2" charset="0"/>
              </a:rPr>
              <a:t>number.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614468E-EF3E-9F12-1E31-E60B1511B78E}"/>
              </a:ext>
            </a:extLst>
          </p:cNvPr>
          <p:cNvCxnSpPr>
            <a:cxnSpLocks/>
          </p:cNvCxnSpPr>
          <p:nvPr/>
        </p:nvCxnSpPr>
        <p:spPr>
          <a:xfrm flipH="1">
            <a:off x="3487479" y="2234535"/>
            <a:ext cx="41467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86D31CA-2DB3-F88A-AACC-1BE78E2370F7}"/>
              </a:ext>
            </a:extLst>
          </p:cNvPr>
          <p:cNvSpPr txBox="1"/>
          <p:nvPr/>
        </p:nvSpPr>
        <p:spPr>
          <a:xfrm>
            <a:off x="1182873" y="3265586"/>
            <a:ext cx="2296631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Visual/Sketches</a:t>
            </a:r>
          </a:p>
          <a:p>
            <a:r>
              <a:rPr lang="en-GB" sz="1600" dirty="0">
                <a:latin typeface="Segoe UI Variable Text" pitchFamily="2" charset="0"/>
              </a:rPr>
              <a:t>Simple drawings or illustrations that depict the key visual elements of a scene (characters, backgrounds, actions).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620CB8B-2E37-C1FB-550B-B1DF6514481D}"/>
              </a:ext>
            </a:extLst>
          </p:cNvPr>
          <p:cNvCxnSpPr>
            <a:cxnSpLocks/>
          </p:cNvCxnSpPr>
          <p:nvPr/>
        </p:nvCxnSpPr>
        <p:spPr>
          <a:xfrm flipH="1">
            <a:off x="3479504" y="4135342"/>
            <a:ext cx="41467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1CD5269-F1DF-91B2-35B5-4815623F9512}"/>
              </a:ext>
            </a:extLst>
          </p:cNvPr>
          <p:cNvSpPr txBox="1"/>
          <p:nvPr/>
        </p:nvSpPr>
        <p:spPr>
          <a:xfrm>
            <a:off x="1182872" y="4919577"/>
            <a:ext cx="2296631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Action descriptions</a:t>
            </a:r>
          </a:p>
          <a:p>
            <a:r>
              <a:rPr lang="en-GB" sz="1600" dirty="0">
                <a:latin typeface="Segoe UI Variable Text" pitchFamily="2" charset="0"/>
              </a:rPr>
              <a:t>Brief notes under each frame to describe what is happening in the scene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99BC0F1-F4DA-3EB4-7310-C7A77715B5B0}"/>
              </a:ext>
            </a:extLst>
          </p:cNvPr>
          <p:cNvCxnSpPr>
            <a:cxnSpLocks/>
            <a:endCxn id="18" idx="3"/>
          </p:cNvCxnSpPr>
          <p:nvPr/>
        </p:nvCxnSpPr>
        <p:spPr>
          <a:xfrm flipH="1">
            <a:off x="3479503" y="4748118"/>
            <a:ext cx="422646" cy="83317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ECCC632-ACF9-9DE8-BE8E-56A1A775F5C9}"/>
              </a:ext>
            </a:extLst>
          </p:cNvPr>
          <p:cNvSpPr txBox="1"/>
          <p:nvPr/>
        </p:nvSpPr>
        <p:spPr>
          <a:xfrm>
            <a:off x="8753253" y="1695926"/>
            <a:ext cx="2296631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Camera Directions </a:t>
            </a:r>
            <a:r>
              <a:rPr lang="en-GB" sz="1600" dirty="0">
                <a:latin typeface="Segoe UI Variable Text" pitchFamily="2" charset="0"/>
              </a:rPr>
              <a:t>Indications of camera movements like zoom, pan, or tracking shots.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D736CB-0E84-43AA-CB0A-175526EDD70A}"/>
              </a:ext>
            </a:extLst>
          </p:cNvPr>
          <p:cNvCxnSpPr>
            <a:cxnSpLocks/>
          </p:cNvCxnSpPr>
          <p:nvPr/>
        </p:nvCxnSpPr>
        <p:spPr>
          <a:xfrm flipV="1">
            <a:off x="7634177" y="2234535"/>
            <a:ext cx="1119076" cy="90056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833D226-5D01-35B6-68C2-E38CE190BF9B}"/>
              </a:ext>
            </a:extLst>
          </p:cNvPr>
          <p:cNvSpPr txBox="1"/>
          <p:nvPr/>
        </p:nvSpPr>
        <p:spPr>
          <a:xfrm>
            <a:off x="8753253" y="2915388"/>
            <a:ext cx="2296631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Timing and Duration </a:t>
            </a:r>
            <a:r>
              <a:rPr lang="en-GB" sz="1600" dirty="0">
                <a:latin typeface="Segoe UI Variable Text" pitchFamily="2" charset="0"/>
              </a:rPr>
              <a:t>Optional notes indicating how long a scene or shot should last.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61C6A78-61BF-AC1C-C904-A19C0F1B6DE9}"/>
              </a:ext>
            </a:extLst>
          </p:cNvPr>
          <p:cNvCxnSpPr>
            <a:cxnSpLocks/>
            <a:endCxn id="26" idx="1"/>
          </p:cNvCxnSpPr>
          <p:nvPr/>
        </p:nvCxnSpPr>
        <p:spPr>
          <a:xfrm flipV="1">
            <a:off x="7495953" y="3577108"/>
            <a:ext cx="1257300" cy="80396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E7C4A2F-69BC-D2E8-C982-4B66C1DDC1CE}"/>
              </a:ext>
            </a:extLst>
          </p:cNvPr>
          <p:cNvSpPr txBox="1"/>
          <p:nvPr/>
        </p:nvSpPr>
        <p:spPr>
          <a:xfrm>
            <a:off x="3905693" y="5421369"/>
            <a:ext cx="471288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Dialogue/Script</a:t>
            </a:r>
          </a:p>
          <a:p>
            <a:r>
              <a:rPr lang="en-GB" sz="1600" dirty="0">
                <a:latin typeface="Segoe UI Variable Text" pitchFamily="2" charset="0"/>
              </a:rPr>
              <a:t>Text associated with the scene, including character lines, voiceover, or important sound effects.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BECA107-0F99-7760-239D-821AD2B1F8C7}"/>
              </a:ext>
            </a:extLst>
          </p:cNvPr>
          <p:cNvCxnSpPr>
            <a:cxnSpLocks/>
            <a:endCxn id="40" idx="0"/>
          </p:cNvCxnSpPr>
          <p:nvPr/>
        </p:nvCxnSpPr>
        <p:spPr>
          <a:xfrm>
            <a:off x="4795284" y="4919577"/>
            <a:ext cx="1466849" cy="50179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D7E514F-8842-45DD-D1D5-399B529FD46A}"/>
              </a:ext>
            </a:extLst>
          </p:cNvPr>
          <p:cNvSpPr txBox="1"/>
          <p:nvPr/>
        </p:nvSpPr>
        <p:spPr>
          <a:xfrm>
            <a:off x="8764329" y="4422969"/>
            <a:ext cx="2296631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Transitions</a:t>
            </a:r>
          </a:p>
          <a:p>
            <a:r>
              <a:rPr lang="en-GB" sz="1600" dirty="0">
                <a:latin typeface="Segoe UI Variable Text" pitchFamily="2" charset="0"/>
              </a:rPr>
              <a:t>Notes describing how one scene moves to the next (fade, cut, dissolve).</a:t>
            </a:r>
          </a:p>
        </p:txBody>
      </p:sp>
    </p:spTree>
    <p:extLst>
      <p:ext uri="{BB962C8B-B14F-4D97-AF65-F5344CB8AC3E}">
        <p14:creationId xmlns:p14="http://schemas.microsoft.com/office/powerpoint/2010/main" val="1360086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02686DC-0522-EC41-53DE-638003C74248}"/>
              </a:ext>
            </a:extLst>
          </p:cNvPr>
          <p:cNvSpPr/>
          <p:nvPr/>
        </p:nvSpPr>
        <p:spPr>
          <a:xfrm>
            <a:off x="928577" y="579474"/>
            <a:ext cx="10334846" cy="5699052"/>
          </a:xfrm>
          <a:prstGeom prst="rect">
            <a:avLst/>
          </a:prstGeom>
          <a:solidFill>
            <a:schemeClr val="bg1">
              <a:alpha val="94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B8AF14-B622-4C77-6981-DAE95A2BAC40}"/>
              </a:ext>
            </a:extLst>
          </p:cNvPr>
          <p:cNvSpPr txBox="1"/>
          <p:nvPr/>
        </p:nvSpPr>
        <p:spPr>
          <a:xfrm>
            <a:off x="6170429" y="1736942"/>
            <a:ext cx="4905152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Example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7F3DB21-E093-648D-512D-2BF60F335A5C}"/>
              </a:ext>
            </a:extLst>
          </p:cNvPr>
          <p:cNvSpPr txBox="1"/>
          <p:nvPr/>
        </p:nvSpPr>
        <p:spPr>
          <a:xfrm>
            <a:off x="1190848" y="96585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Script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65001D-579C-8D35-7AC0-D316531DB507}"/>
              </a:ext>
            </a:extLst>
          </p:cNvPr>
          <p:cNvSpPr/>
          <p:nvPr/>
        </p:nvSpPr>
        <p:spPr>
          <a:xfrm>
            <a:off x="1190848" y="1742465"/>
            <a:ext cx="4905152" cy="112300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Key terms:</a:t>
            </a:r>
          </a:p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A </a:t>
            </a:r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script</a:t>
            </a: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 is a written document used in media production that outlines the dialogue, actions, and overall flow of a project.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B5729F-C41B-FB4B-7C25-D3C243B64AB9}"/>
              </a:ext>
            </a:extLst>
          </p:cNvPr>
          <p:cNvSpPr/>
          <p:nvPr/>
        </p:nvSpPr>
        <p:spPr>
          <a:xfrm>
            <a:off x="1190848" y="2931793"/>
            <a:ext cx="4905152" cy="13363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Purpose of a script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Scripts outline the story, characters, and dialogue in a structured format.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Includes detailed descriptions of settings, actions, and emotional tone.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F5F2F1-2853-4F4F-281D-1CEBC8C9A40A}"/>
              </a:ext>
            </a:extLst>
          </p:cNvPr>
          <p:cNvSpPr/>
          <p:nvPr/>
        </p:nvSpPr>
        <p:spPr>
          <a:xfrm>
            <a:off x="1190848" y="4383384"/>
            <a:ext cx="2402957" cy="11561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Hardware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Computers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Laptops/Tablets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Printers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9327A0-3146-9419-CB2A-335D40BC5C66}"/>
              </a:ext>
            </a:extLst>
          </p:cNvPr>
          <p:cNvSpPr/>
          <p:nvPr/>
        </p:nvSpPr>
        <p:spPr>
          <a:xfrm>
            <a:off x="3693043" y="4383384"/>
            <a:ext cx="2402957" cy="11561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Final draft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Google docs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Microsoft Word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CDC488-A15D-0DF9-045C-026542177927}"/>
              </a:ext>
            </a:extLst>
          </p:cNvPr>
          <p:cNvSpPr txBox="1"/>
          <p:nvPr/>
        </p:nvSpPr>
        <p:spPr>
          <a:xfrm>
            <a:off x="9267296" y="2113324"/>
            <a:ext cx="199612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Segoe UI Variable Text" pitchFamily="2" charset="0"/>
              </a:rPr>
              <a:t>A script could be used by various people including: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Scriptwriters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Directors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Producers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</a:rPr>
              <a:t>Audio technicians</a:t>
            </a:r>
          </a:p>
          <a:p>
            <a:endParaRPr lang="en-GB" sz="1600" dirty="0">
              <a:latin typeface="Segoe UI Variable Text" pitchFamily="2" charset="0"/>
            </a:endParaRPr>
          </a:p>
        </p:txBody>
      </p:sp>
      <p:pic>
        <p:nvPicPr>
          <p:cNvPr id="9" name="Picture 8" descr="A black and white text&#10;&#10;Description automatically generated">
            <a:extLst>
              <a:ext uri="{FF2B5EF4-FFF2-40B4-BE49-F238E27FC236}">
                <a16:creationId xmlns:a16="http://schemas.microsoft.com/office/drawing/2014/main" id="{6AFAB592-04D2-4227-C98A-DB049DF289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238" y="2164474"/>
            <a:ext cx="2912569" cy="40522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8E89B8BB-C071-FA9F-4278-5B62FA36D84F}"/>
              </a:ext>
            </a:extLst>
          </p:cNvPr>
          <p:cNvSpPr/>
          <p:nvPr/>
        </p:nvSpPr>
        <p:spPr>
          <a:xfrm rot="16200000">
            <a:off x="9020599" y="2200736"/>
            <a:ext cx="206314" cy="19138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33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7D378-4AB8-D9FF-4FE9-27A5EE5BA8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B08F7F-9C6E-2FE2-606B-FE4B295139D0}"/>
              </a:ext>
            </a:extLst>
          </p:cNvPr>
          <p:cNvSpPr/>
          <p:nvPr/>
        </p:nvSpPr>
        <p:spPr>
          <a:xfrm>
            <a:off x="967563" y="637953"/>
            <a:ext cx="10334846" cy="5699052"/>
          </a:xfrm>
          <a:prstGeom prst="rect">
            <a:avLst/>
          </a:prstGeom>
          <a:solidFill>
            <a:schemeClr val="bg1">
              <a:alpha val="94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Segoe UI Variable Text" pitchFamily="2" charset="0"/>
                <a:cs typeface="Segoe UI" panose="020B0502040204020203" pitchFamily="34" charset="0"/>
              </a:rPr>
              <a:t>Cut 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Segoe UI Variable Text" pitchFamily="2" charset="0"/>
                <a:cs typeface="Segoe UI" panose="020B0502040204020203" pitchFamily="34" charset="0"/>
              </a:rPr>
              <a:t>Flipbook animation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0D8CCA-F23F-BC91-4A5D-306E268B9DC9}"/>
              </a:ext>
            </a:extLst>
          </p:cNvPr>
          <p:cNvSpPr txBox="1"/>
          <p:nvPr/>
        </p:nvSpPr>
        <p:spPr>
          <a:xfrm>
            <a:off x="1190848" y="96585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Components of a Script</a:t>
            </a:r>
          </a:p>
        </p:txBody>
      </p:sp>
      <p:pic>
        <p:nvPicPr>
          <p:cNvPr id="4" name="Picture 3" descr="A black and white text&#10;&#10;Description automatically generated">
            <a:extLst>
              <a:ext uri="{FF2B5EF4-FFF2-40B4-BE49-F238E27FC236}">
                <a16:creationId xmlns:a16="http://schemas.microsoft.com/office/drawing/2014/main" id="{3FCB9EEB-EB3C-E3AB-FD41-54BBAAA2BF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24"/>
          <a:stretch/>
        </p:blipFill>
        <p:spPr>
          <a:xfrm>
            <a:off x="4357952" y="1612190"/>
            <a:ext cx="3476095" cy="460785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71CCC1-AA17-DDCB-C573-7FC79B6894C0}"/>
              </a:ext>
            </a:extLst>
          </p:cNvPr>
          <p:cNvSpPr txBox="1"/>
          <p:nvPr/>
        </p:nvSpPr>
        <p:spPr>
          <a:xfrm>
            <a:off x="1079206" y="1612190"/>
            <a:ext cx="2864076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Location</a:t>
            </a:r>
          </a:p>
          <a:p>
            <a:r>
              <a:rPr lang="en-GB" sz="1600" dirty="0">
                <a:latin typeface="Segoe UI Variable Text" pitchFamily="2" charset="0"/>
              </a:rPr>
              <a:t>Inside – INT, Outside - EXT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8B5BDB5-1CAD-893A-0B8D-64E293854BE8}"/>
              </a:ext>
            </a:extLst>
          </p:cNvPr>
          <p:cNvCxnSpPr>
            <a:cxnSpLocks/>
          </p:cNvCxnSpPr>
          <p:nvPr/>
        </p:nvCxnSpPr>
        <p:spPr>
          <a:xfrm flipH="1">
            <a:off x="3943282" y="1745437"/>
            <a:ext cx="41467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763B5CE-8E28-B517-2689-38418FA3B11A}"/>
              </a:ext>
            </a:extLst>
          </p:cNvPr>
          <p:cNvSpPr txBox="1"/>
          <p:nvPr/>
        </p:nvSpPr>
        <p:spPr>
          <a:xfrm>
            <a:off x="7978335" y="1622734"/>
            <a:ext cx="3167104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Scene Heading </a:t>
            </a:r>
          </a:p>
          <a:p>
            <a:r>
              <a:rPr lang="en-GB" sz="1600" dirty="0">
                <a:latin typeface="Segoe UI Variable Text" pitchFamily="2" charset="0"/>
              </a:rPr>
              <a:t>A short description at the beginning of a scene that specifies location and time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F984FCD-80AE-B371-2B08-A8E41DF974CC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7310822" y="2030731"/>
            <a:ext cx="667513" cy="1306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C01792B-4621-C3F5-7303-B9236E1098D4}"/>
              </a:ext>
            </a:extLst>
          </p:cNvPr>
          <p:cNvSpPr txBox="1"/>
          <p:nvPr/>
        </p:nvSpPr>
        <p:spPr>
          <a:xfrm>
            <a:off x="1079206" y="2316028"/>
            <a:ext cx="2864076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Action/Description </a:t>
            </a:r>
            <a:r>
              <a:rPr lang="en-GB" sz="1600" dirty="0">
                <a:latin typeface="Segoe UI Variable Text" pitchFamily="2" charset="0"/>
              </a:rPr>
              <a:t>Describes what is happening in the scene, including characters' actions, setting, and relevant details.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D927DA3-C7A6-19F2-7063-C5C79CB708C5}"/>
              </a:ext>
            </a:extLst>
          </p:cNvPr>
          <p:cNvCxnSpPr>
            <a:cxnSpLocks/>
            <a:endCxn id="10" idx="3"/>
          </p:cNvCxnSpPr>
          <p:nvPr/>
        </p:nvCxnSpPr>
        <p:spPr>
          <a:xfrm flipH="1">
            <a:off x="3943282" y="2273805"/>
            <a:ext cx="414670" cy="70394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C42613F-3698-7C0D-7E60-B96C9675A0A8}"/>
              </a:ext>
            </a:extLst>
          </p:cNvPr>
          <p:cNvSpPr txBox="1"/>
          <p:nvPr/>
        </p:nvSpPr>
        <p:spPr>
          <a:xfrm>
            <a:off x="7978336" y="2821848"/>
            <a:ext cx="3167104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Character Names</a:t>
            </a:r>
          </a:p>
          <a:p>
            <a:r>
              <a:rPr lang="en-GB" sz="1600" dirty="0">
                <a:latin typeface="Segoe UI Variable Text" pitchFamily="2" charset="0"/>
              </a:rPr>
              <a:t>Clearly indicates which character is speaking or performing an action.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8120DC5-776D-9293-1B18-940951955840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6216685" y="2965181"/>
            <a:ext cx="1761651" cy="39527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0EFEAD4-7499-AC16-C0F0-F75073C052ED}"/>
              </a:ext>
            </a:extLst>
          </p:cNvPr>
          <p:cNvSpPr txBox="1"/>
          <p:nvPr/>
        </p:nvSpPr>
        <p:spPr>
          <a:xfrm>
            <a:off x="1079206" y="3756750"/>
            <a:ext cx="2864076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Dialogue</a:t>
            </a:r>
          </a:p>
          <a:p>
            <a:r>
              <a:rPr lang="en-GB" sz="1600" dirty="0">
                <a:latin typeface="Segoe UI Variable Text" pitchFamily="2" charset="0"/>
              </a:rPr>
              <a:t>The lines spoken by characters. Dialogue is cantered on the page, with the character’s name above it.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DB0312F-939E-EECE-9DD0-E9343CEC29FA}"/>
              </a:ext>
            </a:extLst>
          </p:cNvPr>
          <p:cNvCxnSpPr>
            <a:cxnSpLocks/>
          </p:cNvCxnSpPr>
          <p:nvPr/>
        </p:nvCxnSpPr>
        <p:spPr>
          <a:xfrm flipH="1">
            <a:off x="3943282" y="4366789"/>
            <a:ext cx="1170978" cy="33280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B60BEB6-8460-0583-1C19-BD96ABCC7325}"/>
              </a:ext>
            </a:extLst>
          </p:cNvPr>
          <p:cNvSpPr txBox="1"/>
          <p:nvPr/>
        </p:nvSpPr>
        <p:spPr>
          <a:xfrm>
            <a:off x="1079206" y="5163314"/>
            <a:ext cx="2864076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Transitions</a:t>
            </a:r>
          </a:p>
          <a:p>
            <a:r>
              <a:rPr lang="en-GB" sz="1600" dirty="0">
                <a:latin typeface="Segoe UI Variable Text" pitchFamily="2" charset="0"/>
              </a:rPr>
              <a:t>Notes indicating how scenes should transition, such as "CUT TO:" or "FADE IN:".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5FF01CD-0677-D549-28B6-E6B6A5AE2231}"/>
              </a:ext>
            </a:extLst>
          </p:cNvPr>
          <p:cNvCxnSpPr>
            <a:cxnSpLocks/>
          </p:cNvCxnSpPr>
          <p:nvPr/>
        </p:nvCxnSpPr>
        <p:spPr>
          <a:xfrm flipH="1" flipV="1">
            <a:off x="3943282" y="5785308"/>
            <a:ext cx="414670" cy="3033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C2F25C4-9872-7C20-3C85-12D3F50CA95A}"/>
              </a:ext>
            </a:extLst>
          </p:cNvPr>
          <p:cNvSpPr txBox="1"/>
          <p:nvPr/>
        </p:nvSpPr>
        <p:spPr>
          <a:xfrm>
            <a:off x="7978335" y="4036152"/>
            <a:ext cx="3167105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 Variable Text" pitchFamily="2" charset="0"/>
              </a:rPr>
              <a:t>Parentheticals</a:t>
            </a:r>
          </a:p>
          <a:p>
            <a:r>
              <a:rPr lang="en-GB" sz="1600" dirty="0">
                <a:latin typeface="Segoe UI Variable Text" pitchFamily="2" charset="0"/>
              </a:rPr>
              <a:t>Brief notes within the dialogue that indicate how a line should be delivered (e.g., angrily or whispering).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2DD248F-DAF0-1A7B-3C85-AC721878200B}"/>
              </a:ext>
            </a:extLst>
          </p:cNvPr>
          <p:cNvCxnSpPr>
            <a:cxnSpLocks/>
            <a:endCxn id="27" idx="1"/>
          </p:cNvCxnSpPr>
          <p:nvPr/>
        </p:nvCxnSpPr>
        <p:spPr>
          <a:xfrm>
            <a:off x="6453963" y="3583633"/>
            <a:ext cx="1524372" cy="111423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3784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7D378-4AB8-D9FF-4FE9-27A5EE5BA8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B08F7F-9C6E-2FE2-606B-FE4B295139D0}"/>
              </a:ext>
            </a:extLst>
          </p:cNvPr>
          <p:cNvSpPr/>
          <p:nvPr/>
        </p:nvSpPr>
        <p:spPr>
          <a:xfrm>
            <a:off x="967563" y="637953"/>
            <a:ext cx="10334846" cy="5699052"/>
          </a:xfrm>
          <a:prstGeom prst="rect">
            <a:avLst/>
          </a:prstGeom>
          <a:solidFill>
            <a:schemeClr val="bg1">
              <a:alpha val="94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Segoe UI Variable Text" pitchFamily="2" charset="0"/>
                <a:cs typeface="Segoe UI" panose="020B0502040204020203" pitchFamily="34" charset="0"/>
              </a:rPr>
              <a:t>Cut 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Segoe UI Variable Text" pitchFamily="2" charset="0"/>
                <a:cs typeface="Segoe UI" panose="020B0502040204020203" pitchFamily="34" charset="0"/>
              </a:rPr>
              <a:t>Flipbook animation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0D8CCA-F23F-BC91-4A5D-306E268B9DC9}"/>
              </a:ext>
            </a:extLst>
          </p:cNvPr>
          <p:cNvSpPr txBox="1"/>
          <p:nvPr/>
        </p:nvSpPr>
        <p:spPr>
          <a:xfrm>
            <a:off x="1190848" y="96585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Job roles – Scriptwriter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18D37FC-91AC-1CC6-9CAE-CC469B3512B5}"/>
              </a:ext>
            </a:extLst>
          </p:cNvPr>
          <p:cNvSpPr/>
          <p:nvPr/>
        </p:nvSpPr>
        <p:spPr>
          <a:xfrm>
            <a:off x="1190847" y="1658103"/>
            <a:ext cx="4905153" cy="113826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Key terms:</a:t>
            </a:r>
          </a:p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A </a:t>
            </a:r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scriptwriter</a:t>
            </a: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 (or screenwriter) is responsible creating dialogue, narration, and scene descriptions to tell compelling stories and convey ideas. </a:t>
            </a:r>
          </a:p>
          <a:p>
            <a:endParaRPr lang="en-GB" sz="1600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24E7F6D-FB38-8972-778E-76D1C451B79E}"/>
              </a:ext>
            </a:extLst>
          </p:cNvPr>
          <p:cNvSpPr/>
          <p:nvPr/>
        </p:nvSpPr>
        <p:spPr>
          <a:xfrm>
            <a:off x="1190848" y="4284921"/>
            <a:ext cx="4905152" cy="1371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Who do they communicate the script to?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Director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Production manager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Camera operator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Editors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9DE1E0-7FCB-5648-5655-F4355DA998BE}"/>
              </a:ext>
            </a:extLst>
          </p:cNvPr>
          <p:cNvSpPr/>
          <p:nvPr/>
        </p:nvSpPr>
        <p:spPr>
          <a:xfrm>
            <a:off x="1190847" y="2892608"/>
            <a:ext cx="4905152" cy="12960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Responsibilities of a scriptwriter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Develop a story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Write dialogue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Describe scenes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Create characters</a:t>
            </a:r>
            <a:endParaRPr lang="en-GB" sz="1600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5A9AF7-C2C5-A704-A98C-9AA14BAF7F36}"/>
              </a:ext>
            </a:extLst>
          </p:cNvPr>
          <p:cNvSpPr txBox="1"/>
          <p:nvPr/>
        </p:nvSpPr>
        <p:spPr>
          <a:xfrm>
            <a:off x="6260743" y="4709903"/>
            <a:ext cx="45733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Segoe UI Variable Text" pitchFamily="2" charset="0"/>
              </a:rPr>
              <a:t>Their role is to translate ideas, themes, and stories into a structured script that includes dialogue, character actions, and scene descriptions.</a:t>
            </a:r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BE3092B4-6917-F1A6-124B-570DF7F24E26}"/>
              </a:ext>
            </a:extLst>
          </p:cNvPr>
          <p:cNvSpPr/>
          <p:nvPr/>
        </p:nvSpPr>
        <p:spPr>
          <a:xfrm>
            <a:off x="10488956" y="4754065"/>
            <a:ext cx="182587" cy="182481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10 Best Screenwriting Contests to Enter in 2021-22 - First Draft Filmworks">
            <a:extLst>
              <a:ext uri="{FF2B5EF4-FFF2-40B4-BE49-F238E27FC236}">
                <a16:creationId xmlns:a16="http://schemas.microsoft.com/office/drawing/2014/main" id="{0F4295D2-FB1F-2DE8-A4D0-2A07C6FD7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283" y="1645961"/>
            <a:ext cx="4567016" cy="3041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2373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E709F3-9A32-A29A-B23E-E38BC9DC777F}"/>
              </a:ext>
            </a:extLst>
          </p:cNvPr>
          <p:cNvSpPr/>
          <p:nvPr/>
        </p:nvSpPr>
        <p:spPr>
          <a:xfrm>
            <a:off x="967563" y="637953"/>
            <a:ext cx="10334846" cy="5699052"/>
          </a:xfrm>
          <a:prstGeom prst="rect">
            <a:avLst/>
          </a:prstGeom>
          <a:solidFill>
            <a:schemeClr val="bg1">
              <a:alpha val="94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>
                <a:latin typeface="Segoe UI Variable Text" pitchFamily="2" charset="0"/>
                <a:cs typeface="Segoe UI" panose="020B0502040204020203" pitchFamily="34" charset="0"/>
              </a:rPr>
              <a:t>Cut </a:t>
            </a:r>
            <a:r>
              <a:rPr lang="en-GB" b="1" dirty="0">
                <a:latin typeface="Segoe UI Variable Text" pitchFamily="2" charset="0"/>
                <a:cs typeface="Segoe UI" panose="020B0502040204020203" pitchFamily="34" charset="0"/>
              </a:rPr>
              <a:t>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Segoe UI Variable Text" pitchFamily="2" charset="0"/>
                <a:cs typeface="Segoe UI" panose="020B0502040204020203" pitchFamily="34" charset="0"/>
              </a:rPr>
              <a:t>Flipbook animation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5531A0-19F9-0386-C77A-EE2618AC27A9}"/>
              </a:ext>
            </a:extLst>
          </p:cNvPr>
          <p:cNvSpPr txBox="1"/>
          <p:nvPr/>
        </p:nvSpPr>
        <p:spPr>
          <a:xfrm>
            <a:off x="1190848" y="965859"/>
            <a:ext cx="96349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Main task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67C9A5-7E45-5349-3C7A-71927DF643C6}"/>
              </a:ext>
            </a:extLst>
          </p:cNvPr>
          <p:cNvSpPr txBox="1"/>
          <p:nvPr/>
        </p:nvSpPr>
        <p:spPr>
          <a:xfrm>
            <a:off x="1190848" y="1744868"/>
            <a:ext cx="92715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Complete the </a:t>
            </a:r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Lesson 12: Narrative and Story development (Workbook)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683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2010</TotalTime>
  <Words>666</Words>
  <Application>Microsoft Office PowerPoint</Application>
  <PresentationFormat>Widescreen</PresentationFormat>
  <Paragraphs>104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Arial</vt:lpstr>
      <vt:lpstr>Segoe UI Black</vt:lpstr>
      <vt:lpstr>Segoe UI Variable Display Semib</vt:lpstr>
      <vt:lpstr>Segoe UI Variable Text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Simply Teach</dc:creator>
  <cp:lastModifiedBy>Corbett, DC (Staff, Parks House)</cp:lastModifiedBy>
  <cp:revision>47</cp:revision>
  <dcterms:created xsi:type="dcterms:W3CDTF">2023-12-01T09:53:52Z</dcterms:created>
  <dcterms:modified xsi:type="dcterms:W3CDTF">2024-10-09T10:57:17Z</dcterms:modified>
</cp:coreProperties>
</file>